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12192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4660"/>
  </p:normalViewPr>
  <p:slideViewPr>
    <p:cSldViewPr snapToGrid="0">
      <p:cViewPr>
        <p:scale>
          <a:sx n="300" d="100"/>
          <a:sy n="300" d="100"/>
        </p:scale>
        <p:origin x="-5886" y="-18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22F68-2A92-442E-82DD-C5EB383F5995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32050" y="1233488"/>
            <a:ext cx="18716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337E-15AB-4EFF-8A4B-94A924A7AA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32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93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54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71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34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32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75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65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59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50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37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82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D4FCEC-39B2-4081-B249-74729B10506F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167293-D638-4C95-AC83-5F13A34224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863035-7F74-A418-BA10-5674B619DF60}"/>
              </a:ext>
            </a:extLst>
          </p:cNvPr>
          <p:cNvSpPr txBox="1"/>
          <p:nvPr/>
        </p:nvSpPr>
        <p:spPr>
          <a:xfrm>
            <a:off x="352615" y="3384254"/>
            <a:ext cx="4994895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脱炭素経営宣言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3A1F327-6B91-37D2-8386-BCD497CFF220}"/>
              </a:ext>
            </a:extLst>
          </p:cNvPr>
          <p:cNvCxnSpPr>
            <a:cxnSpLocks/>
          </p:cNvCxnSpPr>
          <p:nvPr/>
        </p:nvCxnSpPr>
        <p:spPr>
          <a:xfrm>
            <a:off x="352616" y="3696288"/>
            <a:ext cx="4994896" cy="0"/>
          </a:xfrm>
          <a:prstGeom prst="line">
            <a:avLst/>
          </a:prstGeom>
          <a:ln w="95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C4C44E-9075-54DC-624B-9FD9E59AB977}"/>
              </a:ext>
            </a:extLst>
          </p:cNvPr>
          <p:cNvSpPr txBox="1"/>
          <p:nvPr/>
        </p:nvSpPr>
        <p:spPr>
          <a:xfrm>
            <a:off x="352615" y="4793513"/>
            <a:ext cx="4994895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CO2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排出量可視化への取り組み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0ECCB0D-7D57-C277-7DAD-3AD31C4746FC}"/>
              </a:ext>
            </a:extLst>
          </p:cNvPr>
          <p:cNvCxnSpPr>
            <a:cxnSpLocks/>
          </p:cNvCxnSpPr>
          <p:nvPr/>
        </p:nvCxnSpPr>
        <p:spPr>
          <a:xfrm>
            <a:off x="352615" y="5105547"/>
            <a:ext cx="4994896" cy="0"/>
          </a:xfrm>
          <a:prstGeom prst="line">
            <a:avLst/>
          </a:prstGeom>
          <a:ln w="95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C6D1AE-192B-938C-5675-09A88090F5A1}"/>
              </a:ext>
            </a:extLst>
          </p:cNvPr>
          <p:cNvSpPr txBox="1"/>
          <p:nvPr/>
        </p:nvSpPr>
        <p:spPr>
          <a:xfrm>
            <a:off x="352614" y="8825447"/>
            <a:ext cx="4994895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LED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照明の導入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8C0D075-2DD3-1331-4B95-39DB04C46BDA}"/>
              </a:ext>
            </a:extLst>
          </p:cNvPr>
          <p:cNvCxnSpPr>
            <a:cxnSpLocks/>
          </p:cNvCxnSpPr>
          <p:nvPr/>
        </p:nvCxnSpPr>
        <p:spPr>
          <a:xfrm>
            <a:off x="352614" y="9137480"/>
            <a:ext cx="4994896" cy="0"/>
          </a:xfrm>
          <a:prstGeom prst="line">
            <a:avLst/>
          </a:prstGeom>
          <a:ln w="95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84F4AB-0DD0-646A-5127-5CAD3B69C79B}"/>
              </a:ext>
            </a:extLst>
          </p:cNvPr>
          <p:cNvSpPr txBox="1"/>
          <p:nvPr/>
        </p:nvSpPr>
        <p:spPr>
          <a:xfrm>
            <a:off x="352614" y="10542249"/>
            <a:ext cx="4994895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情報セキュリティ管理体制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A6A7DE9-783E-2FEB-4620-BDFCB970CE2B}"/>
              </a:ext>
            </a:extLst>
          </p:cNvPr>
          <p:cNvCxnSpPr>
            <a:cxnSpLocks/>
          </p:cNvCxnSpPr>
          <p:nvPr/>
        </p:nvCxnSpPr>
        <p:spPr>
          <a:xfrm>
            <a:off x="352614" y="10854283"/>
            <a:ext cx="4994896" cy="0"/>
          </a:xfrm>
          <a:prstGeom prst="line">
            <a:avLst/>
          </a:prstGeom>
          <a:ln w="95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4880E84-5DEF-23C0-7986-A63A1076C2D4}"/>
              </a:ext>
            </a:extLst>
          </p:cNvPr>
          <p:cNvSpPr txBox="1"/>
          <p:nvPr/>
        </p:nvSpPr>
        <p:spPr>
          <a:xfrm>
            <a:off x="352615" y="3870328"/>
            <a:ext cx="4994895" cy="461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脱炭素経営宣言とは、大阪府にて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2050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年カーボンニュートラル達成に向け、事業者の脱炭素化の取組みを促進するための宣言制度です。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F708EC-3683-9C32-F371-B7C0A9E1A0A5}"/>
              </a:ext>
            </a:extLst>
          </p:cNvPr>
          <p:cNvSpPr txBox="1"/>
          <p:nvPr/>
        </p:nvSpPr>
        <p:spPr>
          <a:xfrm>
            <a:off x="352615" y="5282791"/>
            <a:ext cx="4994895" cy="461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2050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年カーボンニュートラル達成に向け、弊社では具体的な取り組みの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つとしてスコープ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1.2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における排出量の可視化に取り組んでいます。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0068BF-CC3B-3347-AA85-95F2B3F5E541}"/>
              </a:ext>
            </a:extLst>
          </p:cNvPr>
          <p:cNvSpPr txBox="1"/>
          <p:nvPr/>
        </p:nvSpPr>
        <p:spPr>
          <a:xfrm>
            <a:off x="352614" y="9319496"/>
            <a:ext cx="499489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CO2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排出量削減の取り組みとして事務所、工場への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LED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導入を進めております。カーボンニュートラルに向け今後もできることから取り組みを促進していきます。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4E2639-F09C-4788-B0D2-91A996B15117}"/>
              </a:ext>
            </a:extLst>
          </p:cNvPr>
          <p:cNvSpPr txBox="1"/>
          <p:nvPr/>
        </p:nvSpPr>
        <p:spPr>
          <a:xfrm>
            <a:off x="352614" y="11030692"/>
            <a:ext cx="499489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近年多発しているサイバー攻撃から社内の情報を守るため、セキュリティアクションを取得し基本的なサイバーセキュリティ対策に努めています。</a:t>
            </a: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A48AF9EE-5D59-B899-A1B4-B0943F7F8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76" y="10542249"/>
            <a:ext cx="1043030" cy="104303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6CC59D8-3973-88D9-1BB9-3510AB09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59" y="753293"/>
            <a:ext cx="4035351" cy="2387361"/>
          </a:xfrm>
          <a:prstGeom prst="rect">
            <a:avLst/>
          </a:prstGeom>
        </p:spPr>
      </p:pic>
      <p:pic>
        <p:nvPicPr>
          <p:cNvPr id="24" name="図 23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14A764B9-BAE6-B13B-521C-89376EF07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5" y="5913028"/>
            <a:ext cx="6150633" cy="2654445"/>
          </a:xfrm>
          <a:prstGeom prst="rect">
            <a:avLst/>
          </a:prstGeom>
        </p:spPr>
      </p:pic>
      <p:pic>
        <p:nvPicPr>
          <p:cNvPr id="4" name="図 3" descr="シャワー室があるバスルーム&#10;&#10;中程度の精度で自動的に生成された説明">
            <a:extLst>
              <a:ext uri="{FF2B5EF4-FFF2-40B4-BE49-F238E27FC236}">
                <a16:creationId xmlns:a16="http://schemas.microsoft.com/office/drawing/2014/main" id="{908A7B32-5C7B-69A2-D172-779257728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3970" y="8846802"/>
            <a:ext cx="1501832" cy="1126374"/>
          </a:xfrm>
          <a:prstGeom prst="rect">
            <a:avLst/>
          </a:prstGeom>
        </p:spPr>
      </p:pic>
      <p:pic>
        <p:nvPicPr>
          <p:cNvPr id="22" name="図 21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7FA0F382-9D8D-9A06-17AC-B4F253350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89" y="2858662"/>
            <a:ext cx="1527203" cy="2152168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E59A6CC-A409-8F9A-5154-6B35E5F73155}"/>
              </a:ext>
            </a:extLst>
          </p:cNvPr>
          <p:cNvSpPr txBox="1"/>
          <p:nvPr/>
        </p:nvSpPr>
        <p:spPr>
          <a:xfrm>
            <a:off x="2546380" y="37583"/>
            <a:ext cx="1566908" cy="338554"/>
          </a:xfrm>
          <a:prstGeom prst="rect">
            <a:avLst/>
          </a:prstGeom>
          <a:noFill/>
          <a:ln cmpd="dbl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S明朝B" panose="02020800000000000000" pitchFamily="18" charset="-128"/>
                <a:ea typeface="HGS明朝B" panose="02020800000000000000" pitchFamily="18" charset="-128"/>
                <a:cs typeface="メイリオ" panose="020B0604030504040204" pitchFamily="50" charset="-128"/>
              </a:rPr>
              <a:t>取り組み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369AC3-48D9-6322-6984-372C7F65A26E}"/>
              </a:ext>
            </a:extLst>
          </p:cNvPr>
          <p:cNvCxnSpPr>
            <a:cxnSpLocks/>
          </p:cNvCxnSpPr>
          <p:nvPr/>
        </p:nvCxnSpPr>
        <p:spPr>
          <a:xfrm>
            <a:off x="2680377" y="391505"/>
            <a:ext cx="1275550" cy="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04A4B05-59B1-9EF5-6853-D8505FF15E4F}"/>
              </a:ext>
            </a:extLst>
          </p:cNvPr>
          <p:cNvCxnSpPr>
            <a:cxnSpLocks/>
          </p:cNvCxnSpPr>
          <p:nvPr/>
        </p:nvCxnSpPr>
        <p:spPr>
          <a:xfrm>
            <a:off x="2680377" y="422241"/>
            <a:ext cx="1275550" cy="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A2DD401-0CAD-5869-DD98-A1427C30223A}"/>
              </a:ext>
            </a:extLst>
          </p:cNvPr>
          <p:cNvSpPr txBox="1"/>
          <p:nvPr/>
        </p:nvSpPr>
        <p:spPr>
          <a:xfrm>
            <a:off x="2546380" y="454704"/>
            <a:ext cx="1566908" cy="246221"/>
          </a:xfrm>
          <a:prstGeom prst="rect">
            <a:avLst/>
          </a:prstGeom>
          <a:noFill/>
          <a:ln cmpd="dbl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en-US" altLang="ja-JP" sz="1000" b="1" dirty="0">
                <a:solidFill>
                  <a:schemeClr val="accent3"/>
                </a:solidFill>
                <a:latin typeface="HGS明朝B" panose="02020800000000000000" pitchFamily="18" charset="-128"/>
                <a:ea typeface="HGS明朝B" panose="02020800000000000000" pitchFamily="18" charset="-128"/>
                <a:cs typeface="メイリオ" panose="020B0604030504040204" pitchFamily="50" charset="-128"/>
              </a:rPr>
              <a:t>I</a:t>
            </a:r>
            <a:r>
              <a:rPr kumimoji="1" lang="en-US" altLang="ja-JP" sz="1000" dirty="0">
                <a:latin typeface="HGS明朝B" panose="02020800000000000000" pitchFamily="18" charset="-128"/>
                <a:ea typeface="HGS明朝B" panose="02020800000000000000" pitchFamily="18" charset="-128"/>
                <a:cs typeface="メイリオ" panose="020B0604030504040204" pitchFamily="50" charset="-128"/>
              </a:rPr>
              <a:t>nitiatives</a:t>
            </a:r>
            <a:endParaRPr kumimoji="1" lang="ja-JP" altLang="en-US" sz="1000" dirty="0">
              <a:latin typeface="HGS明朝B" panose="02020800000000000000" pitchFamily="18" charset="-128"/>
              <a:ea typeface="HGS明朝B" panose="02020800000000000000" pitchFamily="18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426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135</Words>
  <Application>Microsoft Office PowerPoint</Application>
  <PresentationFormat>ワイド画面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HGS明朝B</vt:lpstr>
      <vt:lpstr>ＭＳ ゴシック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一智 角元</dc:creator>
  <cp:lastModifiedBy>一智 角元</cp:lastModifiedBy>
  <cp:revision>5</cp:revision>
  <dcterms:created xsi:type="dcterms:W3CDTF">2024-06-17T01:09:03Z</dcterms:created>
  <dcterms:modified xsi:type="dcterms:W3CDTF">2024-06-24T07:29:02Z</dcterms:modified>
</cp:coreProperties>
</file>